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120" userDrawn="1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7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6550"/>
    <p:restoredTop sz="95897" autoAdjust="0"/>
  </p:normalViewPr>
  <p:slideViewPr>
    <p:cSldViewPr snapToGrid="0" snapToObjects="1">
      <p:cViewPr>
        <p:scale>
          <a:sx n="108" d="100"/>
          <a:sy n="108" d="100"/>
        </p:scale>
        <p:origin x="192" y="-16032"/>
      </p:cViewPr>
      <p:guideLst>
        <p:guide orient="horz" pos="18120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jpg>
</file>

<file path=ppt/media/image5.jpg>
</file>

<file path=ppt/media/image6.jp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C4CAB3-208E-A748-B087-5420348DFD3E}" type="datetimeFigureOut">
              <a:rPr lang="en-US" smtClean="0"/>
              <a:t>7/2/20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E49826-54B3-0044-B11D-8B4CF253A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311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49826-54B3-0044-B11D-8B4CF253A0C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742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2"/>
            <a:ext cx="37307520" cy="70561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7/2/20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32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7/2/20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954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5"/>
            <a:ext cx="9875520" cy="280873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5"/>
            <a:ext cx="28895040" cy="280873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7/2/20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893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7/2/20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404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22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5"/>
            <a:ext cx="37307520" cy="7200898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7/2/20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832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3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3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7/2/20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58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2"/>
            <a:ext cx="19392902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0"/>
            <a:ext cx="19392902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7368542"/>
            <a:ext cx="19400520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0439400"/>
            <a:ext cx="19400520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7/2/20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273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7/2/20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873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7/2/20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770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2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3"/>
            <a:ext cx="24536400" cy="28094942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2" cy="22517102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7/2/20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590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3042880"/>
            <a:ext cx="26334720" cy="2720342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2941320"/>
            <a:ext cx="26334720" cy="19751040"/>
          </a:xfr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25763222"/>
            <a:ext cx="26334720" cy="3863338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54DFFF-54AA-DA45-8A90-04D830D658E2}" type="datetimeFigureOut">
              <a:rPr lang="en-US" smtClean="0"/>
              <a:t>7/2/20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946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3"/>
            <a:ext cx="39502080" cy="21724622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54DFFF-54AA-DA45-8A90-04D830D658E2}" type="datetimeFigureOut">
              <a:rPr lang="en-US" smtClean="0"/>
              <a:t>7/2/20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2A306-489D-C541-9DB4-DE68329735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0862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hyperlink" Target="https://github.com/mzettersten/effie" TargetMode="External"/><Relationship Id="rId3" Type="http://schemas.openxmlformats.org/officeDocument/2006/relationships/image" Target="../media/image1.png"/><Relationship Id="rId7" Type="http://schemas.openxmlformats.org/officeDocument/2006/relationships/image" Target="../media/image5.jpg"/><Relationship Id="rId12" Type="http://schemas.openxmlformats.org/officeDocument/2006/relationships/image" Target="../media/image9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hyperlink" Target="https://osf.io/j49gr" TargetMode="External"/><Relationship Id="rId5" Type="http://schemas.openxmlformats.org/officeDocument/2006/relationships/image" Target="../media/image3.jpg"/><Relationship Id="rId15" Type="http://schemas.openxmlformats.org/officeDocument/2006/relationships/image" Target="../media/image11.emf"/><Relationship Id="rId10" Type="http://schemas.openxmlformats.org/officeDocument/2006/relationships/image" Target="../media/image8.tiff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41DCC1-1ADC-D344-98BE-D4340AAA233B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14165" y="26224992"/>
            <a:ext cx="7772400" cy="6400800"/>
          </a:xfrm>
          <a:prstGeom prst="rect">
            <a:avLst/>
          </a:prstGeom>
        </p:spPr>
      </p:pic>
      <p:pic>
        <p:nvPicPr>
          <p:cNvPr id="15" name="Picture 14" descr="A screenshot of a video game&#10;&#10;Description automatically generated">
            <a:extLst>
              <a:ext uri="{FF2B5EF4-FFF2-40B4-BE49-F238E27FC236}">
                <a16:creationId xmlns:a16="http://schemas.microsoft.com/office/drawing/2014/main" id="{5646F14E-CD9C-B449-93A3-7C66977D0F9F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6626351" y="26224992"/>
            <a:ext cx="7772400" cy="6400800"/>
          </a:xfrm>
          <a:prstGeom prst="rect">
            <a:avLst/>
          </a:prstGeom>
        </p:spPr>
      </p:pic>
      <p:pic>
        <p:nvPicPr>
          <p:cNvPr id="60" name="Picture 59" descr="A close up of a mans face&#10;&#10;Description automatically generated">
            <a:extLst>
              <a:ext uri="{FF2B5EF4-FFF2-40B4-BE49-F238E27FC236}">
                <a16:creationId xmlns:a16="http://schemas.microsoft.com/office/drawing/2014/main" id="{D8778C1B-5BF7-444B-928E-8C223AA014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366795"/>
            <a:ext cx="5372491" cy="1689735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F4E3825-D0AA-F94A-BE35-82972A41839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67177" y="18793646"/>
            <a:ext cx="15517318" cy="11637988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CCB8205A-D101-134D-9BCE-2BA0CFE1E145}"/>
              </a:ext>
            </a:extLst>
          </p:cNvPr>
          <p:cNvSpPr>
            <a:spLocks noChangeAspect="1"/>
          </p:cNvSpPr>
          <p:nvPr/>
        </p:nvSpPr>
        <p:spPr>
          <a:xfrm>
            <a:off x="431031" y="8311279"/>
            <a:ext cx="13188287" cy="102181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600" b="1" dirty="0">
                <a:solidFill>
                  <a:srgbClr val="000000"/>
                </a:solidFill>
                <a:latin typeface="Helvetica" pitchFamily="2" charset="0"/>
              </a:rPr>
              <a:t>How should we interpret </a:t>
            </a:r>
            <a:r>
              <a:rPr lang="en-US" sz="4600" b="1" i="1" dirty="0">
                <a:solidFill>
                  <a:srgbClr val="000000"/>
                </a:solidFill>
                <a:latin typeface="Helvetica" pitchFamily="2" charset="0"/>
              </a:rPr>
              <a:t>the magnitude of looking time differences </a:t>
            </a:r>
            <a:r>
              <a:rPr lang="en-US" sz="4600" b="1" dirty="0">
                <a:solidFill>
                  <a:srgbClr val="000000"/>
                </a:solidFill>
                <a:latin typeface="Helvetica" pitchFamily="2" charset="0"/>
              </a:rPr>
              <a:t>in infant learning studies? </a:t>
            </a:r>
          </a:p>
          <a:p>
            <a:endParaRPr lang="en-US" sz="4000" dirty="0">
              <a:solidFill>
                <a:srgbClr val="000000"/>
              </a:solidFill>
              <a:latin typeface="Helvetica" pitchFamily="2" charset="0"/>
            </a:endParaRPr>
          </a:p>
          <a:p>
            <a:r>
              <a:rPr lang="en-US" sz="4000" b="1" dirty="0">
                <a:solidFill>
                  <a:srgbClr val="000000"/>
                </a:solidFill>
                <a:latin typeface="Helvetica" pitchFamily="2" charset="0"/>
              </a:rPr>
              <a:t>Quantitative differences in looking time are assumed to be meaningful in most analytic approaches, but how these measures map onto learning is unclear.</a:t>
            </a:r>
          </a:p>
          <a:p>
            <a:endParaRPr lang="en-US" sz="4000" b="1" dirty="0">
              <a:solidFill>
                <a:srgbClr val="000000"/>
              </a:solidFill>
              <a:latin typeface="Helvetica" pitchFamily="2" charset="0"/>
            </a:endParaRPr>
          </a:p>
          <a:p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These questions are especially relevant for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Choosing the best statistical analysis approach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using participant-level looking time differences as an individual difference measure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interpreting meta-analyses</a:t>
            </a:r>
          </a:p>
          <a:p>
            <a:endParaRPr lang="en-US" sz="4000" dirty="0">
              <a:solidFill>
                <a:srgbClr val="000000"/>
              </a:solidFill>
              <a:latin typeface="Helvetica" pitchFamily="2" charset="0"/>
            </a:endParaRPr>
          </a:p>
          <a:p>
            <a:endParaRPr lang="en-US" sz="4000" b="1" dirty="0">
              <a:solidFill>
                <a:srgbClr val="000000"/>
              </a:solidFill>
              <a:latin typeface="Helvetica" pitchFamily="2" charset="0"/>
            </a:endParaRPr>
          </a:p>
          <a:p>
            <a:endParaRPr lang="en-US" sz="4000" b="1" dirty="0">
              <a:latin typeface="Helvetica" pitchFamily="2" charset="0"/>
            </a:endParaRPr>
          </a:p>
        </p:txBody>
      </p:sp>
      <p:pic>
        <p:nvPicPr>
          <p:cNvPr id="24" name="Picture 23" descr="nsf1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18692" y="172478"/>
            <a:ext cx="1985017" cy="1996974"/>
          </a:xfrm>
          <a:prstGeom prst="rect">
            <a:avLst/>
          </a:prstGeom>
        </p:spPr>
      </p:pic>
      <p:pic>
        <p:nvPicPr>
          <p:cNvPr id="9" name="Picture 8" descr="UWlogo_fl_4c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74" y="453813"/>
            <a:ext cx="4510335" cy="1538457"/>
          </a:xfrm>
          <a:prstGeom prst="rect">
            <a:avLst/>
          </a:prstGeom>
        </p:spPr>
      </p:pic>
      <p:sp>
        <p:nvSpPr>
          <p:cNvPr id="7" name="Textfeld 4"/>
          <p:cNvSpPr txBox="1"/>
          <p:nvPr/>
        </p:nvSpPr>
        <p:spPr>
          <a:xfrm>
            <a:off x="39895272" y="4572000"/>
            <a:ext cx="3706448" cy="1147996"/>
          </a:xfrm>
          <a:prstGeom prst="rect">
            <a:avLst/>
          </a:prstGeom>
          <a:noFill/>
        </p:spPr>
        <p:txBody>
          <a:bodyPr wrap="square" lIns="100575" tIns="50287" rIns="100575" bIns="50287" rtlCol="0">
            <a:spAutoFit/>
          </a:bodyPr>
          <a:lstStyle/>
          <a:p>
            <a:pPr algn="r"/>
            <a:r>
              <a:rPr lang="en-US" sz="3400" b="1" dirty="0">
                <a:solidFill>
                  <a:srgbClr val="333333"/>
                </a:solidFill>
                <a:latin typeface="Tahoma"/>
                <a:cs typeface="Tahoma"/>
              </a:rPr>
              <a:t>2020 ICIS </a:t>
            </a:r>
          </a:p>
          <a:p>
            <a:pPr algn="r"/>
            <a:r>
              <a:rPr lang="en-US" sz="3400" b="1" dirty="0">
                <a:solidFill>
                  <a:srgbClr val="333333"/>
                </a:solidFill>
                <a:latin typeface="Tahoma"/>
                <a:cs typeface="Tahoma"/>
              </a:rPr>
              <a:t>7-7-2020</a:t>
            </a:r>
          </a:p>
        </p:txBody>
      </p:sp>
      <p:sp>
        <p:nvSpPr>
          <p:cNvPr id="37" name="Textfeld 26"/>
          <p:cNvSpPr txBox="1"/>
          <p:nvPr/>
        </p:nvSpPr>
        <p:spPr>
          <a:xfrm>
            <a:off x="30303217" y="26414762"/>
            <a:ext cx="13200494" cy="3000821"/>
          </a:xfrm>
          <a:prstGeom prst="rect">
            <a:avLst/>
          </a:prstGeom>
          <a:noFill/>
          <a:ln w="216000">
            <a:noFill/>
          </a:ln>
        </p:spPr>
        <p:txBody>
          <a:bodyPr wrap="square" lIns="91440" tIns="45720" rIns="91440" bIns="45720" numCol="1" rtlCol="0">
            <a:sp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sz="4600" b="1" dirty="0">
                <a:latin typeface="Helvetica" pitchFamily="2" charset="0"/>
                <a:cs typeface="Tahoma"/>
              </a:rPr>
              <a:t>Revisit paradigm</a:t>
            </a:r>
          </a:p>
          <a:p>
            <a:pPr defTabSz="914400">
              <a:spcAft>
                <a:spcPts val="600"/>
              </a:spcAft>
              <a:defRPr/>
            </a:pPr>
            <a:r>
              <a:rPr lang="en-US" sz="4600" dirty="0">
                <a:latin typeface="Helvetica" pitchFamily="2" charset="0"/>
                <a:cs typeface="Tahoma"/>
              </a:rPr>
              <a:t>Ideal paradigm will yield strong effects and allow for parametric manipulation of factor known to influence learning.</a:t>
            </a:r>
            <a:endParaRPr lang="en-US" sz="3200" dirty="0">
              <a:latin typeface="Helvetica" pitchFamily="2" charset="0"/>
              <a:cs typeface="Tahoma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C55EFE9-D3F8-CB44-97B5-B9279179C4DC}"/>
              </a:ext>
            </a:extLst>
          </p:cNvPr>
          <p:cNvSpPr/>
          <p:nvPr/>
        </p:nvSpPr>
        <p:spPr>
          <a:xfrm>
            <a:off x="5147346" y="0"/>
            <a:ext cx="33322770" cy="6132722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feld 3"/>
          <p:cNvSpPr txBox="1"/>
          <p:nvPr/>
        </p:nvSpPr>
        <p:spPr>
          <a:xfrm>
            <a:off x="5148775" y="246053"/>
            <a:ext cx="33319911" cy="5549201"/>
          </a:xfrm>
          <a:prstGeom prst="rect">
            <a:avLst/>
          </a:prstGeom>
          <a:noFill/>
        </p:spPr>
        <p:txBody>
          <a:bodyPr wrap="square" lIns="100575" tIns="50287" rIns="100575" bIns="50287" rtlCol="0">
            <a:spAutoFit/>
          </a:bodyPr>
          <a:lstStyle/>
          <a:p>
            <a:pPr algn="ctr"/>
            <a:r>
              <a:rPr lang="en-US" sz="9000" b="1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Investigating the relationship between infant learning and measured effect size in preferential looking paradigms</a:t>
            </a:r>
          </a:p>
          <a:p>
            <a:pPr algn="ctr"/>
            <a:r>
              <a:rPr lang="en-US" sz="53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Martin Zettersten</a:t>
            </a:r>
            <a:r>
              <a:rPr lang="en-US" sz="5400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1</a:t>
            </a:r>
            <a:r>
              <a:rPr lang="en-US" sz="53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, Alexis K. Black</a:t>
            </a:r>
            <a:r>
              <a:rPr lang="en-US" sz="5300" baseline="300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r>
              <a:rPr lang="en-US" sz="53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, Christina Bergmann</a:t>
            </a:r>
            <a:r>
              <a:rPr lang="en-US" sz="5300" baseline="300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  <a:r>
              <a:rPr lang="en-US" sz="53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sz="5300" dirty="0" err="1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Desia</a:t>
            </a:r>
            <a:r>
              <a:rPr lang="en-US" sz="53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 Bacon</a:t>
            </a:r>
            <a:r>
              <a:rPr lang="en-US" sz="5400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1</a:t>
            </a:r>
            <a:r>
              <a:rPr lang="en-US" sz="53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, Haley Weaver</a:t>
            </a:r>
            <a:r>
              <a:rPr lang="en-US" sz="5400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1</a:t>
            </a:r>
            <a:r>
              <a:rPr lang="en-US" sz="53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,</a:t>
            </a:r>
            <a:r>
              <a:rPr lang="en-US" sz="5400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 </a:t>
            </a:r>
            <a:r>
              <a:rPr lang="en-US" sz="5400" dirty="0">
                <a:solidFill>
                  <a:schemeClr val="bg1"/>
                </a:solidFill>
                <a:latin typeface="Helvetica" pitchFamily="2" charset="0"/>
                <a:cs typeface="Tahoma"/>
              </a:rPr>
              <a:t>&amp; </a:t>
            </a:r>
            <a:r>
              <a:rPr lang="en-US" sz="5300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Jenny Saffran</a:t>
            </a:r>
            <a:r>
              <a:rPr lang="en-US" sz="5400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1</a:t>
            </a:r>
            <a:endParaRPr lang="en-US" sz="5300" dirty="0">
              <a:solidFill>
                <a:schemeClr val="bg1"/>
              </a:solidFill>
              <a:latin typeface="Helvetica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algn="ctr"/>
            <a:r>
              <a:rPr lang="en-US" sz="4000" b="1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1</a:t>
            </a:r>
            <a:r>
              <a:rPr lang="en-US" sz="4000" b="1" dirty="0">
                <a:solidFill>
                  <a:schemeClr val="bg1"/>
                </a:solidFill>
                <a:latin typeface="Helvetica" pitchFamily="2" charset="0"/>
                <a:cs typeface="Tahoma"/>
              </a:rPr>
              <a:t>Department of Psychology, University of Wisconsin-Madison </a:t>
            </a:r>
          </a:p>
          <a:p>
            <a:pPr algn="ctr"/>
            <a:r>
              <a:rPr lang="en-US" sz="4000" b="1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2</a:t>
            </a:r>
            <a:r>
              <a:rPr lang="en-US" sz="4000" b="1" dirty="0">
                <a:solidFill>
                  <a:schemeClr val="bg1"/>
                </a:solidFill>
                <a:latin typeface="Helvetica" pitchFamily="2" charset="0"/>
                <a:cs typeface="Tahoma"/>
              </a:rPr>
              <a:t>School of Audiology &amp; Speech Sciences, The University of British Columbia</a:t>
            </a:r>
          </a:p>
          <a:p>
            <a:pPr algn="ctr"/>
            <a:r>
              <a:rPr lang="en-US" sz="4000" b="1" baseline="30000" dirty="0">
                <a:solidFill>
                  <a:schemeClr val="bg1"/>
                </a:solidFill>
                <a:latin typeface="Helvetica" pitchFamily="2" charset="0"/>
                <a:cs typeface="Tahoma"/>
              </a:rPr>
              <a:t>3</a:t>
            </a:r>
            <a:r>
              <a:rPr lang="en-US" sz="4000" b="1" dirty="0">
                <a:solidFill>
                  <a:schemeClr val="bg1"/>
                </a:solidFill>
                <a:latin typeface="Helvetica" pitchFamily="2" charset="0"/>
                <a:cs typeface="Tahoma"/>
              </a:rPr>
              <a:t>Language Development Program, Max Planck Institute for Psycholinguistics</a:t>
            </a:r>
            <a:endParaRPr lang="en-US" sz="4000" b="1" baseline="30000" dirty="0">
              <a:solidFill>
                <a:schemeClr val="bg1"/>
              </a:solidFill>
              <a:latin typeface="Helvetica" pitchFamily="2" charset="0"/>
              <a:cs typeface="Tahoma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28A4327-BA2B-1748-BB9C-B59D337DDEDA}"/>
              </a:ext>
            </a:extLst>
          </p:cNvPr>
          <p:cNvSpPr/>
          <p:nvPr/>
        </p:nvSpPr>
        <p:spPr>
          <a:xfrm>
            <a:off x="387488" y="6601968"/>
            <a:ext cx="13272445" cy="166036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744DB91-FFA8-1643-B8B8-2685A945184E}"/>
              </a:ext>
            </a:extLst>
          </p:cNvPr>
          <p:cNvSpPr/>
          <p:nvPr/>
        </p:nvSpPr>
        <p:spPr>
          <a:xfrm>
            <a:off x="403530" y="6928078"/>
            <a:ext cx="1323903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Helvetica" pitchFamily="2" charset="0"/>
                <a:ea typeface="Tahoma" panose="020B0604030504040204" pitchFamily="34" charset="0"/>
                <a:cs typeface="Tahoma" panose="020B0604030504040204" pitchFamily="34" charset="0"/>
              </a:rPr>
              <a:t>INTERPRETING LOOKING TIMES</a:t>
            </a:r>
            <a:endParaRPr lang="en-US" sz="6000" dirty="0">
              <a:solidFill>
                <a:schemeClr val="bg1"/>
              </a:solidFill>
              <a:latin typeface="Helvetica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82E5417-1685-5A40-ADDD-E72A62BBDCB5}"/>
              </a:ext>
            </a:extLst>
          </p:cNvPr>
          <p:cNvSpPr/>
          <p:nvPr/>
        </p:nvSpPr>
        <p:spPr>
          <a:xfrm>
            <a:off x="40396695" y="29423899"/>
            <a:ext cx="3497179" cy="349669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000" b="1" dirty="0">
              <a:latin typeface="Helvetica" pitchFamily="2" charset="0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06F0DA57-B6B1-1D45-8097-93E12A074DFF}"/>
              </a:ext>
            </a:extLst>
          </p:cNvPr>
          <p:cNvSpPr/>
          <p:nvPr/>
        </p:nvSpPr>
        <p:spPr>
          <a:xfrm>
            <a:off x="345407" y="16945781"/>
            <a:ext cx="13272445" cy="166036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latin typeface="Helvetica" pitchFamily="2" charset="0"/>
              </a:rPr>
              <a:t>EXPERIMENTAL APPROACH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7498C763-EBD4-4746-A354-FB7E0C794CE0}"/>
              </a:ext>
            </a:extLst>
          </p:cNvPr>
          <p:cNvSpPr/>
          <p:nvPr/>
        </p:nvSpPr>
        <p:spPr>
          <a:xfrm>
            <a:off x="30231266" y="6600534"/>
            <a:ext cx="13272445" cy="166036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latin typeface="Helvetica" pitchFamily="2" charset="0"/>
              </a:rPr>
              <a:t>PRELIMINARY  RESULTS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D8131B0-9222-5745-B46C-4A44EB192A6F}"/>
              </a:ext>
            </a:extLst>
          </p:cNvPr>
          <p:cNvSpPr/>
          <p:nvPr/>
        </p:nvSpPr>
        <p:spPr>
          <a:xfrm>
            <a:off x="30303216" y="8606047"/>
            <a:ext cx="13149720" cy="3893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latin typeface="Helvetica" pitchFamily="2" charset="0"/>
              </a:rPr>
              <a:t>No evidence of learning in either condition or evidence of differences between conditions.</a:t>
            </a:r>
          </a:p>
          <a:p>
            <a:endParaRPr lang="en-US" sz="3200" b="1" dirty="0">
              <a:latin typeface="Helvetica" pitchFamily="2" charset="0"/>
            </a:endParaRPr>
          </a:p>
          <a:p>
            <a:pPr>
              <a:spcBef>
                <a:spcPts val="600"/>
              </a:spcBef>
            </a:pPr>
            <a:r>
              <a:rPr lang="en-US" sz="4000" u="sng" dirty="0">
                <a:solidFill>
                  <a:prstClr val="black"/>
                </a:solidFill>
                <a:latin typeface="Helvetica" pitchFamily="2" charset="0"/>
              </a:rPr>
              <a:t>4 Occurrences:</a:t>
            </a:r>
            <a:r>
              <a:rPr lang="en-US" sz="4000" dirty="0">
                <a:solidFill>
                  <a:prstClr val="black"/>
                </a:solidFill>
                <a:latin typeface="Helvetica" pitchFamily="2" charset="0"/>
              </a:rPr>
              <a:t> </a:t>
            </a:r>
            <a:r>
              <a:rPr lang="en-US" sz="4000" i="1" dirty="0">
                <a:solidFill>
                  <a:prstClr val="black"/>
                </a:solidFill>
                <a:latin typeface="Helvetica" pitchFamily="2" charset="0"/>
              </a:rPr>
              <a:t>t</a:t>
            </a:r>
            <a:r>
              <a:rPr lang="en-US" sz="4000" dirty="0">
                <a:solidFill>
                  <a:prstClr val="black"/>
                </a:solidFill>
                <a:latin typeface="Helvetica" pitchFamily="2" charset="0"/>
              </a:rPr>
              <a:t>(26) = 0.95, </a:t>
            </a:r>
            <a:r>
              <a:rPr lang="en-US" sz="4000" i="1" dirty="0">
                <a:solidFill>
                  <a:prstClr val="black"/>
                </a:solidFill>
                <a:latin typeface="Helvetica" pitchFamily="2" charset="0"/>
              </a:rPr>
              <a:t>p</a:t>
            </a:r>
            <a:r>
              <a:rPr lang="en-US" sz="4000" dirty="0">
                <a:solidFill>
                  <a:prstClr val="black"/>
                </a:solidFill>
                <a:latin typeface="Helvetica" pitchFamily="2" charset="0"/>
              </a:rPr>
              <a:t> = .35, </a:t>
            </a:r>
            <a:r>
              <a:rPr lang="en-US" sz="4000" i="1" dirty="0">
                <a:solidFill>
                  <a:prstClr val="black"/>
                </a:solidFill>
                <a:latin typeface="Helvetica" pitchFamily="2" charset="0"/>
              </a:rPr>
              <a:t>BF</a:t>
            </a:r>
            <a:r>
              <a:rPr lang="en-US" sz="4000" i="1" baseline="-25000" dirty="0">
                <a:solidFill>
                  <a:prstClr val="black"/>
                </a:solidFill>
                <a:latin typeface="Helvetica" pitchFamily="2" charset="0"/>
              </a:rPr>
              <a:t>01</a:t>
            </a:r>
            <a:r>
              <a:rPr lang="en-US" sz="4000" i="1" dirty="0">
                <a:solidFill>
                  <a:prstClr val="black"/>
                </a:solidFill>
                <a:latin typeface="Helvetica" pitchFamily="2" charset="0"/>
              </a:rPr>
              <a:t> </a:t>
            </a:r>
            <a:r>
              <a:rPr lang="en-US" sz="4000" dirty="0">
                <a:solidFill>
                  <a:prstClr val="black"/>
                </a:solidFill>
                <a:latin typeface="Helvetica" pitchFamily="2" charset="0"/>
              </a:rPr>
              <a:t>= 3.27</a:t>
            </a:r>
          </a:p>
          <a:p>
            <a:pPr>
              <a:spcBef>
                <a:spcPts val="600"/>
              </a:spcBef>
            </a:pPr>
            <a:r>
              <a:rPr lang="en-US" sz="4000" u="sng" dirty="0">
                <a:latin typeface="Helvetica" pitchFamily="2" charset="0"/>
              </a:rPr>
              <a:t>16 Occurrences:</a:t>
            </a:r>
            <a:r>
              <a:rPr lang="en-US" sz="4000" dirty="0">
                <a:latin typeface="Helvetica" pitchFamily="2" charset="0"/>
              </a:rPr>
              <a:t> </a:t>
            </a:r>
            <a:r>
              <a:rPr lang="en-US" sz="4000" i="1" dirty="0">
                <a:solidFill>
                  <a:prstClr val="black"/>
                </a:solidFill>
                <a:latin typeface="Helvetica" pitchFamily="2" charset="0"/>
              </a:rPr>
              <a:t>t</a:t>
            </a:r>
            <a:r>
              <a:rPr lang="en-US" sz="4000" dirty="0">
                <a:solidFill>
                  <a:prstClr val="black"/>
                </a:solidFill>
                <a:latin typeface="Helvetica" pitchFamily="2" charset="0"/>
              </a:rPr>
              <a:t>(23) = 0.41, </a:t>
            </a:r>
            <a:r>
              <a:rPr lang="en-US" sz="4000" i="1" dirty="0">
                <a:solidFill>
                  <a:prstClr val="black"/>
                </a:solidFill>
                <a:latin typeface="Helvetica" pitchFamily="2" charset="0"/>
              </a:rPr>
              <a:t>p</a:t>
            </a:r>
            <a:r>
              <a:rPr lang="en-US" sz="4000" dirty="0">
                <a:solidFill>
                  <a:prstClr val="black"/>
                </a:solidFill>
                <a:latin typeface="Helvetica" pitchFamily="2" charset="0"/>
              </a:rPr>
              <a:t> = .69, </a:t>
            </a:r>
            <a:r>
              <a:rPr lang="en-US" sz="4000" i="1" dirty="0">
                <a:solidFill>
                  <a:prstClr val="black"/>
                </a:solidFill>
                <a:latin typeface="Helvetica" pitchFamily="2" charset="0"/>
              </a:rPr>
              <a:t>BF</a:t>
            </a:r>
            <a:r>
              <a:rPr lang="en-US" sz="4000" i="1" baseline="-25000" dirty="0">
                <a:solidFill>
                  <a:prstClr val="black"/>
                </a:solidFill>
                <a:latin typeface="Helvetica" pitchFamily="2" charset="0"/>
              </a:rPr>
              <a:t>01</a:t>
            </a:r>
            <a:r>
              <a:rPr lang="en-US" sz="4000" i="1" dirty="0">
                <a:solidFill>
                  <a:prstClr val="black"/>
                </a:solidFill>
                <a:latin typeface="Helvetica" pitchFamily="2" charset="0"/>
              </a:rPr>
              <a:t> </a:t>
            </a:r>
            <a:r>
              <a:rPr lang="en-US" sz="4000" dirty="0">
                <a:solidFill>
                  <a:prstClr val="black"/>
                </a:solidFill>
                <a:latin typeface="Helvetica" pitchFamily="2" charset="0"/>
              </a:rPr>
              <a:t>= 4.32</a:t>
            </a:r>
            <a:endParaRPr lang="en-US" sz="3200" b="1" dirty="0">
              <a:latin typeface="Helvetica" pitchFamily="2" charset="0"/>
            </a:endParaRPr>
          </a:p>
          <a:p>
            <a:pPr>
              <a:spcBef>
                <a:spcPts val="600"/>
              </a:spcBef>
            </a:pPr>
            <a:r>
              <a:rPr lang="en-US" sz="4000" b="1" dirty="0">
                <a:solidFill>
                  <a:prstClr val="black"/>
                </a:solidFill>
                <a:latin typeface="Helvetica" pitchFamily="2" charset="0"/>
              </a:rPr>
              <a:t>No condition effect, </a:t>
            </a:r>
            <a:r>
              <a:rPr lang="en-US" sz="4000" b="1" i="1" dirty="0">
                <a:solidFill>
                  <a:prstClr val="black"/>
                </a:solidFill>
                <a:latin typeface="Helvetica" pitchFamily="2" charset="0"/>
              </a:rPr>
              <a:t>t</a:t>
            </a:r>
            <a:r>
              <a:rPr lang="en-US" sz="4000" b="1" dirty="0">
                <a:solidFill>
                  <a:prstClr val="black"/>
                </a:solidFill>
                <a:latin typeface="Helvetica" pitchFamily="2" charset="0"/>
              </a:rPr>
              <a:t>(49) = -0.42, </a:t>
            </a:r>
            <a:r>
              <a:rPr lang="en-US" sz="4000" b="1" i="1" dirty="0">
                <a:solidFill>
                  <a:prstClr val="black"/>
                </a:solidFill>
                <a:latin typeface="Helvetica" pitchFamily="2" charset="0"/>
              </a:rPr>
              <a:t>p</a:t>
            </a:r>
            <a:r>
              <a:rPr lang="en-US" sz="4000" b="1" dirty="0">
                <a:solidFill>
                  <a:prstClr val="black"/>
                </a:solidFill>
                <a:latin typeface="Helvetica" pitchFamily="2" charset="0"/>
              </a:rPr>
              <a:t> = .67,</a:t>
            </a:r>
            <a:r>
              <a:rPr lang="en-US" sz="4000" dirty="0">
                <a:solidFill>
                  <a:prstClr val="black"/>
                </a:solidFill>
                <a:latin typeface="Helvetica" pitchFamily="2" charset="0"/>
              </a:rPr>
              <a:t> </a:t>
            </a:r>
            <a:r>
              <a:rPr lang="en-US" sz="4000" b="1" i="1" dirty="0">
                <a:solidFill>
                  <a:prstClr val="black"/>
                </a:solidFill>
                <a:latin typeface="Helvetica" pitchFamily="2" charset="0"/>
              </a:rPr>
              <a:t>BF</a:t>
            </a:r>
            <a:r>
              <a:rPr lang="en-US" sz="4000" b="1" i="1" baseline="-25000" dirty="0">
                <a:solidFill>
                  <a:prstClr val="black"/>
                </a:solidFill>
                <a:latin typeface="Helvetica" pitchFamily="2" charset="0"/>
              </a:rPr>
              <a:t>01</a:t>
            </a:r>
            <a:r>
              <a:rPr lang="en-US" sz="4000" b="1" i="1" dirty="0">
                <a:solidFill>
                  <a:prstClr val="black"/>
                </a:solidFill>
                <a:latin typeface="Helvetica" pitchFamily="2" charset="0"/>
              </a:rPr>
              <a:t> </a:t>
            </a:r>
            <a:r>
              <a:rPr lang="en-US" sz="4000" b="1" dirty="0">
                <a:solidFill>
                  <a:prstClr val="black"/>
                </a:solidFill>
                <a:latin typeface="Helvetica" pitchFamily="2" charset="0"/>
              </a:rPr>
              <a:t>= 3.31</a:t>
            </a:r>
            <a:endParaRPr lang="en-US" sz="3200" b="1" dirty="0">
              <a:latin typeface="Helvetica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9794F7C-EBBB-2243-819B-5FA16EF1AD4A}"/>
              </a:ext>
            </a:extLst>
          </p:cNvPr>
          <p:cNvSpPr/>
          <p:nvPr/>
        </p:nvSpPr>
        <p:spPr>
          <a:xfrm>
            <a:off x="38873951" y="457200"/>
            <a:ext cx="319580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>
                <a:latin typeface="Helvetica" pitchFamily="2" charset="0"/>
              </a:rPr>
              <a:t>NSF-GRFP </a:t>
            </a:r>
          </a:p>
          <a:p>
            <a:r>
              <a:rPr lang="en-US" sz="3000" dirty="0">
                <a:latin typeface="Helvetica" pitchFamily="2" charset="0"/>
              </a:rPr>
              <a:t>DGE-1747503 </a:t>
            </a:r>
          </a:p>
          <a:p>
            <a:r>
              <a:rPr lang="en-US" sz="3000" dirty="0">
                <a:latin typeface="Helvetica" pitchFamily="2" charset="0"/>
              </a:rPr>
              <a:t>to M.Z.,D.B. 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055BBC6-BFFC-B747-ACEC-778EF3DA2BAF}"/>
              </a:ext>
            </a:extLst>
          </p:cNvPr>
          <p:cNvSpPr/>
          <p:nvPr/>
        </p:nvSpPr>
        <p:spPr>
          <a:xfrm>
            <a:off x="30231264" y="24515191"/>
            <a:ext cx="13272445" cy="166036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latin typeface="Helvetica" pitchFamily="2" charset="0"/>
              </a:rPr>
              <a:t>NEXT STEPS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FAC8059-0874-0F44-BB1D-C0B4A6AA64A4}"/>
              </a:ext>
            </a:extLst>
          </p:cNvPr>
          <p:cNvSpPr/>
          <p:nvPr/>
        </p:nvSpPr>
        <p:spPr>
          <a:xfrm>
            <a:off x="30303217" y="29616494"/>
            <a:ext cx="9930384" cy="1585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sz="4600" b="1" u="sng" dirty="0">
                <a:latin typeface="Helvetica" pitchFamily="2" charset="0"/>
                <a:cs typeface="Tahoma"/>
              </a:rPr>
              <a:t>Looking for collaborators </a:t>
            </a:r>
          </a:p>
          <a:p>
            <a:pPr defTabSz="914400">
              <a:spcAft>
                <a:spcPts val="600"/>
              </a:spcAft>
              <a:defRPr/>
            </a:pPr>
            <a:r>
              <a:rPr lang="en-US" sz="4600" dirty="0">
                <a:latin typeface="Helvetica" pitchFamily="2" charset="0"/>
                <a:cs typeface="Tahoma"/>
              </a:rPr>
              <a:t>Large sample size will be key.</a:t>
            </a:r>
            <a:endParaRPr lang="en-US" sz="3200" dirty="0">
              <a:latin typeface="Helvetica" pitchFamily="2" charset="0"/>
              <a:cs typeface="Tahoma"/>
            </a:endParaRPr>
          </a:p>
        </p:txBody>
      </p:sp>
      <p:pic>
        <p:nvPicPr>
          <p:cNvPr id="28" name="Picture 27" descr="A close up of a logo&#10;&#10;Description automatically generated">
            <a:extLst>
              <a:ext uri="{FF2B5EF4-FFF2-40B4-BE49-F238E27FC236}">
                <a16:creationId xmlns:a16="http://schemas.microsoft.com/office/drawing/2014/main" id="{F092809E-6CAF-794B-AF12-5FD38DE32EA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0568628" y="29595588"/>
            <a:ext cx="3153312" cy="3153312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319D6219-6197-5C4D-81D8-ECBBA274BE5C}"/>
              </a:ext>
            </a:extLst>
          </p:cNvPr>
          <p:cNvSpPr/>
          <p:nvPr/>
        </p:nvSpPr>
        <p:spPr>
          <a:xfrm>
            <a:off x="15367179" y="6600534"/>
            <a:ext cx="13272445" cy="1660365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latin typeface="Helvetica" pitchFamily="2" charset="0"/>
              </a:rPr>
              <a:t>DESIGN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1AF418D-1246-5347-AD5B-12CD0889191B}"/>
              </a:ext>
            </a:extLst>
          </p:cNvPr>
          <p:cNvSpPr txBox="1"/>
          <p:nvPr/>
        </p:nvSpPr>
        <p:spPr>
          <a:xfrm flipH="1">
            <a:off x="422341" y="19073885"/>
            <a:ext cx="13118575" cy="1323439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Helvetica" pitchFamily="2" charset="0"/>
              </a:rPr>
              <a:t>Test whether </a:t>
            </a:r>
            <a:r>
              <a:rPr lang="en-US" sz="4000" b="1" u="sng" dirty="0">
                <a:latin typeface="Helvetica" pitchFamily="2" charset="0"/>
              </a:rPr>
              <a:t>frequency of exposure</a:t>
            </a:r>
            <a:r>
              <a:rPr lang="en-US" sz="4000" b="1" dirty="0">
                <a:latin typeface="Helvetica" pitchFamily="2" charset="0"/>
              </a:rPr>
              <a:t> systematically affects effect size in a novel word recognition study 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EAD8CFD-A2E5-3147-BFD5-67645D48E399}"/>
              </a:ext>
            </a:extLst>
          </p:cNvPr>
          <p:cNvSpPr/>
          <p:nvPr/>
        </p:nvSpPr>
        <p:spPr>
          <a:xfrm>
            <a:off x="345407" y="20865064"/>
            <a:ext cx="1311857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Training study testing infants’ recognition of familiar words (e.g., </a:t>
            </a:r>
            <a:r>
              <a:rPr lang="en-US" sz="4000" dirty="0" err="1">
                <a:solidFill>
                  <a:srgbClr val="000000"/>
                </a:solidFill>
                <a:latin typeface="Helvetica" pitchFamily="2" charset="0"/>
              </a:rPr>
              <a:t>Jusczyk</a:t>
            </a:r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 &amp; </a:t>
            </a:r>
            <a:r>
              <a:rPr lang="en-US" sz="4000" dirty="0" err="1">
                <a:solidFill>
                  <a:srgbClr val="000000"/>
                </a:solidFill>
                <a:latin typeface="Helvetica" pitchFamily="2" charset="0"/>
              </a:rPr>
              <a:t>Aslin</a:t>
            </a:r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, 1995) presented in citation form during training and test.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7E3E1D9-7AE7-6A4A-B5B2-40B5675F1C59}"/>
              </a:ext>
            </a:extLst>
          </p:cNvPr>
          <p:cNvSpPr/>
          <p:nvPr/>
        </p:nvSpPr>
        <p:spPr>
          <a:xfrm>
            <a:off x="422341" y="23237519"/>
            <a:ext cx="1304164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Frequency of novel word occurrence during training manipulated across groups (~ strength of learning)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A3421BBF-7BAB-CB41-B5C0-05CA632E4D75}"/>
              </a:ext>
            </a:extLst>
          </p:cNvPr>
          <p:cNvSpPr/>
          <p:nvPr/>
        </p:nvSpPr>
        <p:spPr>
          <a:xfrm>
            <a:off x="387488" y="24738981"/>
            <a:ext cx="1104251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u="sng" dirty="0">
                <a:solidFill>
                  <a:srgbClr val="000000"/>
                </a:solidFill>
                <a:latin typeface="Helvetica" pitchFamily="2" charset="0"/>
              </a:rPr>
              <a:t>Possible patterns of results: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BCB18D6-DD3C-EE49-81BF-56F9E7C23120}"/>
              </a:ext>
            </a:extLst>
          </p:cNvPr>
          <p:cNvSpPr/>
          <p:nvPr/>
        </p:nvSpPr>
        <p:spPr>
          <a:xfrm>
            <a:off x="15371064" y="30504019"/>
            <a:ext cx="1304164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Link to stimuli and experimental materials: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F2D95ADB-87AD-1D45-8223-01075CDF1CCE}"/>
              </a:ext>
            </a:extLst>
          </p:cNvPr>
          <p:cNvSpPr/>
          <p:nvPr/>
        </p:nvSpPr>
        <p:spPr>
          <a:xfrm>
            <a:off x="15367179" y="9700635"/>
            <a:ext cx="13341916" cy="1400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sz="4000" b="1" dirty="0">
                <a:latin typeface="Helvetica" pitchFamily="2" charset="0"/>
                <a:cs typeface="Tahoma"/>
              </a:rPr>
              <a:t>Participants: </a:t>
            </a:r>
            <a:r>
              <a:rPr lang="en-US" sz="4000" dirty="0">
                <a:latin typeface="Helvetica" pitchFamily="2" charset="0"/>
                <a:cs typeface="Tahoma"/>
              </a:rPr>
              <a:t>51 6-9-month-olds (M = 7.4 months; 26 F)</a:t>
            </a:r>
          </a:p>
          <a:p>
            <a:pPr defTabSz="914400">
              <a:spcAft>
                <a:spcPts val="600"/>
              </a:spcAft>
              <a:defRPr/>
            </a:pPr>
            <a:r>
              <a:rPr lang="en-US" sz="4000" dirty="0">
                <a:latin typeface="Helvetica" pitchFamily="2" charset="0"/>
                <a:cs typeface="Tahoma"/>
              </a:rPr>
              <a:t>Pre-registered: n = 64, 32 per condition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6CD6A0F8-0338-AE44-942B-4C5022F999BA}"/>
              </a:ext>
            </a:extLst>
          </p:cNvPr>
          <p:cNvSpPr/>
          <p:nvPr/>
        </p:nvSpPr>
        <p:spPr>
          <a:xfrm>
            <a:off x="15367177" y="12661939"/>
            <a:ext cx="12998121" cy="4170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sz="4000" b="1" dirty="0">
                <a:latin typeface="Helvetica" pitchFamily="2" charset="0"/>
                <a:cs typeface="Tahoma"/>
              </a:rPr>
              <a:t>Training Phase</a:t>
            </a:r>
            <a:endParaRPr lang="en-US" sz="4000" dirty="0">
              <a:latin typeface="Helvetica" pitchFamily="2" charset="0"/>
              <a:cs typeface="Tahoma"/>
            </a:endParaRPr>
          </a:p>
          <a:p>
            <a:pPr defTabSz="914400">
              <a:spcAft>
                <a:spcPts val="600"/>
              </a:spcAft>
              <a:defRPr/>
            </a:pPr>
            <a:r>
              <a:rPr lang="en-US" sz="4000" dirty="0">
                <a:latin typeface="Helvetica" pitchFamily="2" charset="0"/>
                <a:cs typeface="Tahoma"/>
              </a:rPr>
              <a:t>8 </a:t>
            </a:r>
            <a:r>
              <a:rPr lang="en-US" sz="4000" dirty="0" err="1">
                <a:latin typeface="Helvetica" pitchFamily="2" charset="0"/>
                <a:cs typeface="Tahoma"/>
              </a:rPr>
              <a:t>nonse</a:t>
            </a:r>
            <a:r>
              <a:rPr lang="en-US" sz="4000" dirty="0">
                <a:latin typeface="Helvetica" pitchFamily="2" charset="0"/>
                <a:cs typeface="Tahoma"/>
              </a:rPr>
              <a:t> words presented in citation form, 80 total tokens</a:t>
            </a:r>
          </a:p>
          <a:p>
            <a:pPr defTabSz="914400">
              <a:spcAft>
                <a:spcPts val="600"/>
              </a:spcAft>
              <a:defRPr/>
            </a:pPr>
            <a:r>
              <a:rPr lang="en-US" sz="4000" dirty="0">
                <a:latin typeface="Helvetica" pitchFamily="2" charset="0"/>
                <a:cs typeface="Tahoma"/>
              </a:rPr>
              <a:t>Frequency of target words manipulated between groups</a:t>
            </a:r>
          </a:p>
          <a:p>
            <a:pPr defTabSz="914400">
              <a:spcAft>
                <a:spcPts val="600"/>
              </a:spcAft>
              <a:defRPr/>
            </a:pPr>
            <a:r>
              <a:rPr lang="en-US" sz="4000" u="sng" dirty="0">
                <a:latin typeface="Helvetica" pitchFamily="2" charset="0"/>
                <a:cs typeface="Tahoma"/>
              </a:rPr>
              <a:t>4 Occurrences Condition:</a:t>
            </a:r>
            <a:r>
              <a:rPr lang="en-US" sz="4000" dirty="0">
                <a:latin typeface="Helvetica" pitchFamily="2" charset="0"/>
                <a:cs typeface="Tahoma"/>
              </a:rPr>
              <a:t> target words occur 4 times</a:t>
            </a:r>
          </a:p>
          <a:p>
            <a:pPr defTabSz="914400">
              <a:spcAft>
                <a:spcPts val="600"/>
              </a:spcAft>
              <a:defRPr/>
            </a:pPr>
            <a:r>
              <a:rPr lang="en-US" sz="4000" u="sng" dirty="0">
                <a:latin typeface="Helvetica" pitchFamily="2" charset="0"/>
                <a:cs typeface="Tahoma"/>
              </a:rPr>
              <a:t>16 Occurrences Condition:</a:t>
            </a:r>
            <a:r>
              <a:rPr lang="en-US" sz="4000" dirty="0">
                <a:latin typeface="Helvetica" pitchFamily="2" charset="0"/>
                <a:cs typeface="Tahoma"/>
              </a:rPr>
              <a:t> target words occur 16 times </a:t>
            </a:r>
          </a:p>
          <a:p>
            <a:pPr defTabSz="914400">
              <a:spcAft>
                <a:spcPts val="600"/>
              </a:spcAft>
              <a:defRPr/>
            </a:pPr>
            <a:endParaRPr lang="en-US" sz="4000" u="sng" dirty="0">
              <a:latin typeface="Helvetica" pitchFamily="2" charset="0"/>
              <a:cs typeface="Tahoma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D654196-E189-034C-BAD1-703C9DFAD2AB}"/>
              </a:ext>
            </a:extLst>
          </p:cNvPr>
          <p:cNvSpPr/>
          <p:nvPr/>
        </p:nvSpPr>
        <p:spPr>
          <a:xfrm>
            <a:off x="15367179" y="8626824"/>
            <a:ext cx="1334191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0000"/>
                </a:solidFill>
                <a:latin typeface="Helvetica" pitchFamily="2" charset="0"/>
              </a:rPr>
              <a:t>Initial experiment to test the feasibility of training paradigm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2C8CE5D7-CB3A-D641-9177-C2D1650FF16A}"/>
              </a:ext>
            </a:extLst>
          </p:cNvPr>
          <p:cNvSpPr/>
          <p:nvPr/>
        </p:nvSpPr>
        <p:spPr>
          <a:xfrm>
            <a:off x="15367177" y="16541716"/>
            <a:ext cx="12998121" cy="20159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spcAft>
                <a:spcPts val="600"/>
              </a:spcAft>
              <a:defRPr/>
            </a:pPr>
            <a:r>
              <a:rPr lang="en-US" sz="4000" b="1" dirty="0">
                <a:latin typeface="Helvetica" pitchFamily="2" charset="0"/>
                <a:cs typeface="Tahoma"/>
              </a:rPr>
              <a:t>Test Phase (Head-Turn Preference Procedure)</a:t>
            </a:r>
            <a:endParaRPr lang="en-US" sz="4000" dirty="0">
              <a:latin typeface="Helvetica" pitchFamily="2" charset="0"/>
              <a:cs typeface="Tahoma"/>
            </a:endParaRPr>
          </a:p>
          <a:p>
            <a:pPr defTabSz="914400">
              <a:spcAft>
                <a:spcPts val="600"/>
              </a:spcAft>
              <a:defRPr/>
            </a:pPr>
            <a:r>
              <a:rPr lang="en-US" sz="4000" dirty="0">
                <a:latin typeface="Helvetica" pitchFamily="2" charset="0"/>
                <a:cs typeface="Tahoma"/>
              </a:rPr>
              <a:t>2 familiar (target) words vs. 2 novel words, presented in citation form; 12 test trials across 3 blocks</a:t>
            </a: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65DD32B4-5AFA-DB46-8453-F00C8761613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71540" y="2510608"/>
            <a:ext cx="5119762" cy="1599926"/>
          </a:xfrm>
          <a:prstGeom prst="rect">
            <a:avLst/>
          </a:prstGeom>
        </p:spPr>
      </p:pic>
      <p:pic>
        <p:nvPicPr>
          <p:cNvPr id="63" name="Picture 62">
            <a:hlinkClick r:id="rId11"/>
            <a:extLst>
              <a:ext uri="{FF2B5EF4-FFF2-40B4-BE49-F238E27FC236}">
                <a16:creationId xmlns:a16="http://schemas.microsoft.com/office/drawing/2014/main" id="{4CA97348-CAC9-934C-B6BC-9BEAE88E1246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264212" y="11102643"/>
            <a:ext cx="1540043" cy="1540043"/>
          </a:xfrm>
          <a:prstGeom prst="rect">
            <a:avLst/>
          </a:prstGeom>
        </p:spPr>
      </p:pic>
      <p:sp>
        <p:nvSpPr>
          <p:cNvPr id="64" name="Rectangle 63">
            <a:extLst>
              <a:ext uri="{FF2B5EF4-FFF2-40B4-BE49-F238E27FC236}">
                <a16:creationId xmlns:a16="http://schemas.microsoft.com/office/drawing/2014/main" id="{AA4F039F-89C9-484D-B160-0D27B54196E3}"/>
              </a:ext>
            </a:extLst>
          </p:cNvPr>
          <p:cNvSpPr/>
          <p:nvPr/>
        </p:nvSpPr>
        <p:spPr>
          <a:xfrm>
            <a:off x="16617410" y="11476154"/>
            <a:ext cx="441819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solidFill>
                  <a:srgbClr val="0366D6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11"/>
              </a:rPr>
              <a:t>https://osf.io/j49gr</a:t>
            </a:r>
            <a:endParaRPr lang="en-US" sz="4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75" name="Picture 74" descr="A close up of a logo&#10;&#10;Description automatically generated">
            <a:hlinkClick r:id="rId13"/>
            <a:extLst>
              <a:ext uri="{FF2B5EF4-FFF2-40B4-BE49-F238E27FC236}">
                <a16:creationId xmlns:a16="http://schemas.microsoft.com/office/drawing/2014/main" id="{C0AFBC50-0105-184D-8BEA-9A1FB68BF0F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5616486" y="31370954"/>
            <a:ext cx="1097280" cy="1097280"/>
          </a:xfrm>
          <a:prstGeom prst="rect">
            <a:avLst/>
          </a:prstGeom>
        </p:spPr>
      </p:pic>
      <p:sp>
        <p:nvSpPr>
          <p:cNvPr id="76" name="Rectangle 75">
            <a:extLst>
              <a:ext uri="{FF2B5EF4-FFF2-40B4-BE49-F238E27FC236}">
                <a16:creationId xmlns:a16="http://schemas.microsoft.com/office/drawing/2014/main" id="{33ED1097-45C8-214C-B457-FC47957ACEC7}"/>
              </a:ext>
            </a:extLst>
          </p:cNvPr>
          <p:cNvSpPr/>
          <p:nvPr/>
        </p:nvSpPr>
        <p:spPr>
          <a:xfrm>
            <a:off x="16891318" y="31565651"/>
            <a:ext cx="845173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13"/>
              </a:rPr>
              <a:t>https://github.com/mzettersten/effie</a:t>
            </a:r>
            <a:endParaRPr lang="en-US" sz="40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3007E66-7815-6444-B247-D469F745400D}"/>
              </a:ext>
            </a:extLst>
          </p:cNvPr>
          <p:cNvSpPr/>
          <p:nvPr/>
        </p:nvSpPr>
        <p:spPr>
          <a:xfrm>
            <a:off x="30303567" y="31401667"/>
            <a:ext cx="8570384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32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References</a:t>
            </a:r>
          </a:p>
          <a:p>
            <a:pPr>
              <a:spcAft>
                <a:spcPts val="600"/>
              </a:spcAft>
            </a:pPr>
            <a:r>
              <a:rPr lang="en-US" sz="3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Jusczyk</a:t>
            </a:r>
            <a:r>
              <a:rPr lang="en-US" sz="3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P., &amp; </a:t>
            </a:r>
            <a:r>
              <a:rPr lang="en-US" sz="32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Aslin</a:t>
            </a:r>
            <a:r>
              <a:rPr lang="en-US" sz="32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R. (1995), </a:t>
            </a:r>
            <a:r>
              <a:rPr lang="en-US" sz="3200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Cog Psych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D194D6-8E83-C74B-9DE9-768D9B654A7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0231264" y="12892889"/>
            <a:ext cx="13280278" cy="1138309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B495396-895A-0E41-B8A9-BED1F8B486E6}"/>
              </a:ext>
            </a:extLst>
          </p:cNvPr>
          <p:cNvSpPr/>
          <p:nvPr/>
        </p:nvSpPr>
        <p:spPr>
          <a:xfrm>
            <a:off x="8003317" y="25844782"/>
            <a:ext cx="596141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4000" b="1" dirty="0">
                <a:solidFill>
                  <a:srgbClr val="000000"/>
                </a:solidFill>
                <a:latin typeface="Helvetica" pitchFamily="2" charset="0"/>
              </a:rPr>
              <a:t>Effect size scales with frequency of target word exposure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A1C39ED-D113-1048-9D02-773E23876DB5}"/>
              </a:ext>
            </a:extLst>
          </p:cNvPr>
          <p:cNvSpPr/>
          <p:nvPr/>
        </p:nvSpPr>
        <p:spPr>
          <a:xfrm>
            <a:off x="1517841" y="25840944"/>
            <a:ext cx="495611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4000" b="1" dirty="0">
                <a:solidFill>
                  <a:srgbClr val="000000"/>
                </a:solidFill>
                <a:latin typeface="Helvetica" pitchFamily="2" charset="0"/>
              </a:rPr>
              <a:t>Effect size similar across frequency of target word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DCAB706-32BC-A844-A08B-B11DFC47C0A4}"/>
              </a:ext>
            </a:extLst>
          </p:cNvPr>
          <p:cNvSpPr/>
          <p:nvPr/>
        </p:nvSpPr>
        <p:spPr>
          <a:xfrm>
            <a:off x="38468685" y="2514600"/>
            <a:ext cx="503502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3000" dirty="0">
                <a:latin typeface="Helvetica" pitchFamily="2" charset="0"/>
              </a:rPr>
              <a:t>NICHD R37HD037466 to J.S. and U54 HD090256</a:t>
            </a:r>
          </a:p>
          <a:p>
            <a:pPr algn="r"/>
            <a:r>
              <a:rPr lang="en-US" sz="3000" dirty="0">
                <a:latin typeface="Helvetica" pitchFamily="2" charset="0"/>
              </a:rPr>
              <a:t>to the </a:t>
            </a:r>
            <a:r>
              <a:rPr lang="en-US" sz="3000" dirty="0" err="1">
                <a:latin typeface="Helvetica" pitchFamily="2" charset="0"/>
              </a:rPr>
              <a:t>Waisman</a:t>
            </a:r>
            <a:r>
              <a:rPr lang="en-US" sz="3000" dirty="0">
                <a:latin typeface="Helvetica" pitchFamily="2" charset="0"/>
              </a:rPr>
              <a:t> Center</a:t>
            </a:r>
          </a:p>
        </p:txBody>
      </p:sp>
    </p:spTree>
    <p:extLst>
      <p:ext uri="{BB962C8B-B14F-4D97-AF65-F5344CB8AC3E}">
        <p14:creationId xmlns:p14="http://schemas.microsoft.com/office/powerpoint/2010/main" val="96827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41931</TotalTime>
  <Words>483</Words>
  <Application>Microsoft Macintosh PowerPoint</Application>
  <PresentationFormat>Custom</PresentationFormat>
  <Paragraphs>57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Helvetica</vt:lpstr>
      <vt:lpstr>Helvetica Neue</vt:lpstr>
      <vt:lpstr>Tahoma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Martin Zettersten</dc:creator>
  <cp:keywords/>
  <dc:description/>
  <cp:lastModifiedBy>Martin Zettersten</cp:lastModifiedBy>
  <cp:revision>469</cp:revision>
  <cp:lastPrinted>2018-07-25T03:40:44Z</cp:lastPrinted>
  <dcterms:created xsi:type="dcterms:W3CDTF">2015-03-11T05:42:08Z</dcterms:created>
  <dcterms:modified xsi:type="dcterms:W3CDTF">2020-07-03T19:12:20Z</dcterms:modified>
  <cp:category/>
</cp:coreProperties>
</file>

<file path=docProps/thumbnail.jpeg>
</file>